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56" r:id="rId3"/>
    <p:sldId id="297" r:id="rId4"/>
    <p:sldId id="280" r:id="rId5"/>
    <p:sldId id="265" r:id="rId6"/>
    <p:sldId id="282" r:id="rId7"/>
    <p:sldId id="283" r:id="rId8"/>
    <p:sldId id="281" r:id="rId9"/>
    <p:sldId id="284" r:id="rId10"/>
    <p:sldId id="285" r:id="rId11"/>
    <p:sldId id="286" r:id="rId12"/>
    <p:sldId id="287" r:id="rId13"/>
    <p:sldId id="288" r:id="rId14"/>
    <p:sldId id="289" r:id="rId15"/>
    <p:sldId id="291" r:id="rId16"/>
    <p:sldId id="292" r:id="rId17"/>
    <p:sldId id="275" r:id="rId18"/>
    <p:sldId id="293" r:id="rId19"/>
    <p:sldId id="295" r:id="rId20"/>
    <p:sldId id="29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4A9A2DB-0F50-4FA0-B18B-F256871AF75C}">
          <p14:sldIdLst>
            <p14:sldId id="256"/>
            <p14:sldId id="297"/>
            <p14:sldId id="280"/>
            <p14:sldId id="265"/>
            <p14:sldId id="282"/>
            <p14:sldId id="283"/>
            <p14:sldId id="281"/>
            <p14:sldId id="284"/>
            <p14:sldId id="285"/>
            <p14:sldId id="286"/>
            <p14:sldId id="287"/>
            <p14:sldId id="288"/>
            <p14:sldId id="289"/>
            <p14:sldId id="291"/>
            <p14:sldId id="292"/>
            <p14:sldId id="275"/>
            <p14:sldId id="293"/>
            <p14:sldId id="295"/>
            <p14:sldId id="29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8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howGuides="1">
      <p:cViewPr varScale="1">
        <p:scale>
          <a:sx n="74" d="100"/>
          <a:sy n="74" d="100"/>
        </p:scale>
        <p:origin x="621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7/15/2014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7/15/2014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533401"/>
            <a:ext cx="5602158" cy="2514601"/>
          </a:xfrm>
        </p:spPr>
        <p:txBody>
          <a:bodyPr>
            <a:normAutofit/>
          </a:bodyPr>
          <a:lstStyle>
            <a:lvl1pPr>
              <a:defRPr sz="405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6" y="3403600"/>
            <a:ext cx="5601683" cy="1473200"/>
          </a:xfrm>
        </p:spPr>
        <p:txBody>
          <a:bodyPr anchor="b">
            <a:normAutofit/>
          </a:bodyPr>
          <a:lstStyle>
            <a:lvl1pPr marL="0" indent="0" algn="l">
              <a:spcBef>
                <a:spcPts val="45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34379" y="6416675"/>
            <a:ext cx="914639" cy="2730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JSMB-logo-eng-RGB-AACS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35696" y="5626982"/>
            <a:ext cx="2520280" cy="714304"/>
          </a:xfrm>
          <a:prstGeom prst="rect">
            <a:avLst/>
          </a:prstGeom>
        </p:spPr>
      </p:pic>
      <p:pic>
        <p:nvPicPr>
          <p:cNvPr id="8" name="Picture 2" descr="http://www.ue.katowice.pl/typo3temp/pics/60e3deca7a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582428"/>
            <a:ext cx="1668494" cy="83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771" y="533400"/>
            <a:ext cx="177211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9118" y="533400"/>
            <a:ext cx="5602158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117" y="1628800"/>
            <a:ext cx="6516798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2320" y="6416675"/>
            <a:ext cx="914639" cy="273049"/>
          </a:xfr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AEAE4A8-A6E5-453E-B946-FB774B73F48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9" y="533400"/>
            <a:ext cx="6516797" cy="2286000"/>
          </a:xfrm>
        </p:spPr>
        <p:txBody>
          <a:bodyPr anchor="b">
            <a:normAutofit/>
          </a:bodyPr>
          <a:lstStyle>
            <a:lvl1pPr algn="l">
              <a:defRPr sz="4051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9" y="3124200"/>
            <a:ext cx="6516797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45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</p:spPr>
        <p:txBody>
          <a:bodyPr/>
          <a:lstStyle/>
          <a:p>
            <a:fld id="{3E0FA9E5-6744-4841-888F-9E7CC0C2B7EC}" type="datetimeFigureOut">
              <a:rPr lang="en-US"/>
              <a:t>7/15/2014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9117" y="1828800"/>
            <a:ext cx="3189801" cy="4191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9516" y="1828800"/>
            <a:ext cx="3189801" cy="4191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</p:spPr>
        <p:txBody>
          <a:bodyPr/>
          <a:lstStyle/>
          <a:p>
            <a:fld id="{3E0FA9E5-6744-4841-888F-9E7CC0C2B7EC}" type="datetimeFigureOut">
              <a:rPr lang="en-US"/>
              <a:t>7/15/2014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1828800"/>
            <a:ext cx="3189801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9118" y="2590800"/>
            <a:ext cx="3189801" cy="3429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26114" y="1828800"/>
            <a:ext cx="3189801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26114" y="2590800"/>
            <a:ext cx="3189801" cy="3429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</p:spPr>
        <p:txBody>
          <a:bodyPr/>
          <a:lstStyle/>
          <a:p>
            <a:fld id="{3E0FA9E5-6744-4841-888F-9E7CC0C2B7EC}" type="datetimeFigureOut">
              <a:rPr lang="en-US"/>
              <a:t>7/15/2014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48775" y="6404558"/>
            <a:ext cx="914639" cy="273049"/>
          </a:xfr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AEAE4A8-A6E5-453E-B946-FB774B73F48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</p:spPr>
        <p:txBody>
          <a:bodyPr/>
          <a:lstStyle/>
          <a:p>
            <a:fld id="{3E0FA9E5-6744-4841-888F-9E7CC0C2B7EC}" type="datetimeFigureOut">
              <a:rPr lang="en-US"/>
              <a:t>7/15/2014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anchor="b">
            <a:normAutofit/>
          </a:bodyPr>
          <a:lstStyle>
            <a:lvl1pPr algn="l">
              <a:defRPr sz="2701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506" y="533400"/>
            <a:ext cx="4401696" cy="5486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450"/>
              </a:spcBef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</p:spPr>
        <p:txBody>
          <a:bodyPr/>
          <a:lstStyle/>
          <a:p>
            <a:fld id="{3E0FA9E5-6744-4841-888F-9E7CC0C2B7EC}" type="datetimeFigureOut">
              <a:rPr lang="en-US"/>
              <a:t>7/15/2014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anchor="b">
            <a:noAutofit/>
          </a:bodyPr>
          <a:lstStyle>
            <a:lvl1pPr algn="l">
              <a:defRPr sz="2701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00505" y="533400"/>
            <a:ext cx="4336259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45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9117" y="533400"/>
            <a:ext cx="6516798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7" y="1828800"/>
            <a:ext cx="6516798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117" y="6416675"/>
            <a:ext cx="424092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1276" y="6416675"/>
            <a:ext cx="91463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983" rtl="0" eaLnBrk="1" latinLnBrk="0" hangingPunct="1">
        <a:lnSpc>
          <a:spcPct val="80000"/>
        </a:lnSpc>
        <a:spcBef>
          <a:spcPct val="0"/>
        </a:spcBef>
        <a:buNone/>
        <a:defRPr sz="2701" b="1" kern="1200">
          <a:solidFill>
            <a:schemeClr val="tx2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05795" indent="-171496" algn="l" defTabSz="685983" rtl="0" eaLnBrk="1" latinLnBrk="0" hangingPunct="1">
        <a:lnSpc>
          <a:spcPct val="90000"/>
        </a:lnSpc>
        <a:spcBef>
          <a:spcPts val="13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10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45889" indent="-171496" algn="l" defTabSz="685983" rtl="0" eaLnBrk="1" latinLnBrk="0" hangingPunct="1">
        <a:lnSpc>
          <a:spcPct val="90000"/>
        </a:lnSpc>
        <a:spcBef>
          <a:spcPts val="7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83085" indent="-137197" algn="l" defTabSz="685983" rtl="0" eaLnBrk="1" latinLnBrk="0" hangingPunct="1">
        <a:lnSpc>
          <a:spcPct val="90000"/>
        </a:lnSpc>
        <a:spcBef>
          <a:spcPts val="4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20282" indent="-137197" algn="l" defTabSz="685983" rtl="0" eaLnBrk="1" latinLnBrk="0" hangingPunct="1">
        <a:lnSpc>
          <a:spcPct val="90000"/>
        </a:lnSpc>
        <a:spcBef>
          <a:spcPts val="4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823179" indent="-102897" algn="l" defTabSz="685983" rtl="0" eaLnBrk="1" latinLnBrk="0" hangingPunct="1">
        <a:lnSpc>
          <a:spcPct val="90000"/>
        </a:lnSpc>
        <a:spcBef>
          <a:spcPts val="4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926077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028974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131872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234769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6192688" cy="22316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CA" sz="4400" dirty="0" smtClean="0"/>
              <a:t>Auctions, </a:t>
            </a:r>
            <a:br>
              <a:rPr lang="en-CA" sz="4400" dirty="0" smtClean="0"/>
            </a:br>
            <a:r>
              <a:rPr lang="en-CA" sz="4400" dirty="0" smtClean="0"/>
              <a:t>Negotiations,</a:t>
            </a:r>
            <a:br>
              <a:rPr lang="en-CA" sz="4400" dirty="0" smtClean="0"/>
            </a:br>
            <a:r>
              <a:rPr lang="en-CA" sz="4400" dirty="0" smtClean="0"/>
              <a:t>and Reciprocity</a:t>
            </a:r>
            <a:endParaRPr lang="en-US" sz="4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011" y="3933056"/>
            <a:ext cx="6056245" cy="1440160"/>
          </a:xfrm>
        </p:spPr>
        <p:txBody>
          <a:bodyPr anchor="b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Gregory E. Kersten</a:t>
            </a:r>
            <a:r>
              <a:rPr lang="en-US" sz="2000" baseline="30000" dirty="0">
                <a:solidFill>
                  <a:schemeClr val="tx1"/>
                </a:solidFill>
              </a:rPr>
              <a:t>*</a:t>
            </a:r>
            <a:r>
              <a:rPr lang="en-US" sz="2400" dirty="0" smtClean="0">
                <a:solidFill>
                  <a:schemeClr val="tx1"/>
                </a:solidFill>
              </a:rPr>
              <a:t> &amp; Tomasz </a:t>
            </a:r>
            <a:r>
              <a:rPr lang="en-US" sz="2400" dirty="0" err="1" smtClean="0">
                <a:solidFill>
                  <a:schemeClr val="tx1"/>
                </a:solidFill>
              </a:rPr>
              <a:t>Wachowicz</a:t>
            </a:r>
            <a:r>
              <a:rPr lang="en-US" sz="1800" baseline="30000" dirty="0" smtClean="0">
                <a:solidFill>
                  <a:schemeClr val="tx1"/>
                </a:solidFill>
              </a:rPr>
              <a:t>#</a:t>
            </a:r>
            <a:endParaRPr lang="en-US" sz="2000" baseline="300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aseline="300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aseline="30000" dirty="0" smtClean="0">
                <a:solidFill>
                  <a:schemeClr val="tx1"/>
                </a:solidFill>
              </a:rPr>
              <a:t>* </a:t>
            </a:r>
            <a:r>
              <a:rPr lang="en-US" sz="2000" dirty="0" smtClean="0">
                <a:solidFill>
                  <a:schemeClr val="tx1"/>
                </a:solidFill>
              </a:rPr>
              <a:t>Concordia University, Canada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aseline="30000" dirty="0">
                <a:solidFill>
                  <a:schemeClr val="tx1"/>
                </a:solidFill>
              </a:rPr>
              <a:t>#</a:t>
            </a:r>
            <a:r>
              <a:rPr lang="en-US" sz="2000" baseline="30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Katowice University of Economics, Poland</a:t>
            </a:r>
          </a:p>
        </p:txBody>
      </p:sp>
      <p:sp>
        <p:nvSpPr>
          <p:cNvPr id="4" name="TextBox 3"/>
          <p:cNvSpPr txBox="1"/>
          <p:nvPr/>
        </p:nvSpPr>
        <p:spPr>
          <a:xfrm rot="16619817">
            <a:off x="6386004" y="2738857"/>
            <a:ext cx="3132396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IFORS Barcelona</a:t>
            </a:r>
            <a:endParaRPr lang="en-CA" sz="32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Experiment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116" y="1628800"/>
            <a:ext cx="7013243" cy="4191000"/>
          </a:xfrm>
        </p:spPr>
        <p:txBody>
          <a:bodyPr/>
          <a:lstStyle/>
          <a:p>
            <a:r>
              <a:rPr lang="en-CA" dirty="0"/>
              <a:t>P</a:t>
            </a:r>
            <a:r>
              <a:rPr lang="en-CA" dirty="0" smtClean="0"/>
              <a:t>rocurement case:</a:t>
            </a:r>
          </a:p>
          <a:p>
            <a:pPr lvl="1"/>
            <a:r>
              <a:rPr lang="en-CA" dirty="0" smtClean="0"/>
              <a:t>Three attributes; 3375 alternatives</a:t>
            </a:r>
          </a:p>
          <a:p>
            <a:r>
              <a:rPr lang="en-CA" dirty="0" smtClean="0"/>
              <a:t>Process</a:t>
            </a:r>
          </a:p>
          <a:p>
            <a:pPr lvl="1"/>
            <a:r>
              <a:rPr lang="en-CA" dirty="0" smtClean="0"/>
              <a:t>Video + quizzes; </a:t>
            </a:r>
          </a:p>
          <a:p>
            <a:pPr lvl="1"/>
            <a:r>
              <a:rPr lang="en-CA" dirty="0" smtClean="0"/>
              <a:t>Anonymous; 10 days</a:t>
            </a:r>
          </a:p>
          <a:p>
            <a:r>
              <a:rPr lang="en-CA" dirty="0" smtClean="0"/>
              <a:t>Participants</a:t>
            </a:r>
          </a:p>
          <a:p>
            <a:pPr lvl="1"/>
            <a:r>
              <a:rPr lang="en-US" dirty="0" smtClean="0"/>
              <a:t>Sellers -- 583 students; Buyers -- 83 </a:t>
            </a:r>
            <a:r>
              <a:rPr lang="en-US" dirty="0"/>
              <a:t>students </a:t>
            </a:r>
            <a:r>
              <a:rPr lang="en-CA" dirty="0" smtClean="0"/>
              <a:t>from 3 countries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1742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Results: Outcomes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9499911"/>
              </p:ext>
            </p:extLst>
          </p:nvPr>
        </p:nvGraphicFramePr>
        <p:xfrm>
          <a:off x="683568" y="1466056"/>
          <a:ext cx="7848872" cy="4267200"/>
        </p:xfrm>
        <a:graphic>
          <a:graphicData uri="http://schemas.openxmlformats.org/drawingml/2006/table">
            <a:tbl>
              <a:tblPr/>
              <a:tblGrid>
                <a:gridCol w="3888432"/>
                <a:gridCol w="1224136"/>
                <a:gridCol w="1080120"/>
                <a:gridCol w="1656184"/>
              </a:tblGrid>
              <a:tr h="288032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CA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Auctions</a:t>
                      </a:r>
                      <a:endParaRPr lang="en-CA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Negotiations</a:t>
                      </a:r>
                      <a:endParaRPr lang="en-CA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CA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CA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Verifiable</a:t>
                      </a:r>
                      <a:endParaRPr lang="en-CA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Non-verifiable</a:t>
                      </a:r>
                      <a:endParaRPr lang="en-CA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indent="5715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Agreement %</a:t>
                      </a:r>
                      <a:endParaRPr lang="en-CA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42900" algn="dec"/>
                        </a:tabLst>
                      </a:pPr>
                      <a:r>
                        <a:rPr lang="en-US" sz="20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100</a:t>
                      </a:r>
                      <a:endParaRPr lang="en-CA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00050" algn="dec"/>
                        </a:tabLst>
                      </a:pPr>
                      <a:r>
                        <a:rPr lang="en-US" sz="20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100</a:t>
                      </a:r>
                      <a:endParaRPr lang="en-CA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00050" algn="dec"/>
                        </a:tabLs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100</a:t>
                      </a:r>
                      <a:endParaRPr lang="en-CA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indent="5715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 Buyer’s offer accepted (%)</a:t>
                      </a:r>
                      <a:endParaRPr lang="en-CA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42900" algn="dec"/>
                        </a:tabLst>
                      </a:pPr>
                      <a:r>
                        <a:rPr lang="en-US" sz="20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—</a:t>
                      </a:r>
                      <a:endParaRPr lang="en-CA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00050" algn="dec"/>
                        </a:tabLst>
                      </a:pPr>
                      <a:r>
                        <a:rPr lang="en-US" sz="20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30 (71)</a:t>
                      </a:r>
                      <a:endParaRPr lang="en-CA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00050" algn="dec"/>
                        </a:tabLs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24 (61)</a:t>
                      </a:r>
                      <a:endParaRPr lang="en-CA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indent="5715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 Seller’s offer accepted (%)</a:t>
                      </a:r>
                      <a:endParaRPr lang="en-CA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42900" algn="dec"/>
                        </a:tabLst>
                      </a:pPr>
                      <a:r>
                        <a:rPr lang="en-US" sz="20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38 (100)</a:t>
                      </a:r>
                      <a:endParaRPr lang="en-CA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00050" algn="dec"/>
                        </a:tabLst>
                      </a:pPr>
                      <a:r>
                        <a:rPr lang="en-US" sz="20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12 (29)</a:t>
                      </a:r>
                      <a:endParaRPr lang="en-CA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00050" algn="dec"/>
                        </a:tabLs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15 (39)</a:t>
                      </a:r>
                      <a:endParaRPr lang="en-CA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indent="5715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Profits</a:t>
                      </a:r>
                      <a:endParaRPr lang="en-CA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42900" algn="dec"/>
                        </a:tabLst>
                      </a:pPr>
                      <a:r>
                        <a:rPr lang="en-US" sz="20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CA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00050" algn="dec"/>
                        </a:tabLst>
                      </a:pPr>
                      <a:r>
                        <a:rPr lang="en-US" sz="20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CA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00050" algn="dec"/>
                        </a:tabLst>
                      </a:pPr>
                      <a:r>
                        <a:rPr lang="en-US" sz="20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CA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indent="5715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 Buyers’ profit (avg.)</a:t>
                      </a:r>
                      <a:endParaRPr lang="en-CA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42900" algn="dec"/>
                        </a:tabLst>
                      </a:pPr>
                      <a:r>
                        <a:rPr lang="en-US" sz="20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45.9</a:t>
                      </a:r>
                      <a:r>
                        <a:rPr lang="en-US" sz="2000" baseline="300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*</a:t>
                      </a:r>
                      <a:endParaRPr lang="en-CA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00050" algn="dec"/>
                        </a:tabLst>
                      </a:pPr>
                      <a:r>
                        <a:rPr lang="en-US" sz="20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20.8</a:t>
                      </a:r>
                      <a:r>
                        <a:rPr lang="en-US" sz="2000" baseline="300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**</a:t>
                      </a:r>
                      <a:endParaRPr lang="en-CA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00050" algn="dec"/>
                        </a:tabLs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27.8</a:t>
                      </a:r>
                      <a:r>
                        <a:rPr lang="en-US" sz="2000" baseline="30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**</a:t>
                      </a:r>
                      <a:endParaRPr lang="en-CA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indent="5715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 Sellers’ profit (avg.)</a:t>
                      </a:r>
                      <a:endParaRPr lang="en-CA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42900" algn="dec"/>
                        </a:tabLs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7.2</a:t>
                      </a:r>
                      <a:r>
                        <a:rPr lang="en-US" sz="2000" baseline="30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*</a:t>
                      </a:r>
                      <a:endParaRPr lang="en-CA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00050" algn="dec"/>
                        </a:tabLst>
                      </a:pPr>
                      <a:r>
                        <a:rPr lang="en-US" sz="20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18.8</a:t>
                      </a:r>
                      <a:r>
                        <a:rPr lang="en-US" sz="2000" baseline="300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*^</a:t>
                      </a:r>
                      <a:endParaRPr lang="en-CA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00050" algn="dec"/>
                        </a:tabLs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11.9</a:t>
                      </a:r>
                      <a:r>
                        <a:rPr lang="en-US" sz="2000" baseline="30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*^</a:t>
                      </a:r>
                      <a:endParaRPr lang="en-CA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indent="5715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Solution efficiency</a:t>
                      </a:r>
                      <a:endParaRPr lang="en-CA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42900" algn="dec"/>
                        </a:tabLst>
                      </a:pPr>
                      <a:r>
                        <a:rPr lang="en-US" sz="2000" b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CA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00050" algn="dec"/>
                        </a:tabLst>
                      </a:pPr>
                      <a:r>
                        <a:rPr lang="en-US" sz="2000" b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CA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00050" algn="dec"/>
                        </a:tabLst>
                      </a:pPr>
                      <a:r>
                        <a:rPr lang="en-US" sz="20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CA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indent="5715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 Distance (</a:t>
                      </a:r>
                      <a:r>
                        <a:rPr lang="en-US" sz="20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2000" baseline="-25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) to </a:t>
                      </a:r>
                      <a:r>
                        <a:rPr lang="en-US" sz="20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efficient </a:t>
                      </a: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frontier </a:t>
                      </a:r>
                      <a:endParaRPr lang="en-CA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42900" algn="dec"/>
                        </a:tabLs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0.74</a:t>
                      </a:r>
                      <a:r>
                        <a:rPr lang="en-US" sz="2000" baseline="30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*</a:t>
                      </a:r>
                      <a:endParaRPr lang="en-CA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00050" algn="dec"/>
                        </a:tabLst>
                      </a:pPr>
                      <a:r>
                        <a:rPr lang="en-US" sz="20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8.38</a:t>
                      </a:r>
                      <a:r>
                        <a:rPr lang="en-US" sz="2000" baseline="300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*</a:t>
                      </a:r>
                      <a:endParaRPr lang="en-CA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00050" algn="dec"/>
                        </a:tabLs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7.32</a:t>
                      </a:r>
                      <a:r>
                        <a:rPr lang="en-US" sz="2000" baseline="30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*</a:t>
                      </a:r>
                      <a:endParaRPr lang="en-CA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indent="5715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No</a:t>
                      </a: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. of dominating alternatives</a:t>
                      </a:r>
                      <a:endParaRPr lang="en-CA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42900" algn="dec"/>
                        </a:tabLs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3.5</a:t>
                      </a:r>
                      <a:r>
                        <a:rPr lang="en-US" sz="2000" baseline="30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*</a:t>
                      </a:r>
                      <a:endParaRPr lang="en-CA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00050" algn="dec"/>
                        </a:tabLs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81.5</a:t>
                      </a:r>
                      <a:r>
                        <a:rPr lang="en-US" sz="2000" baseline="30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**</a:t>
                      </a:r>
                      <a:endParaRPr lang="en-CA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00050" algn="dec"/>
                        </a:tabLs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38.1</a:t>
                      </a:r>
                      <a:r>
                        <a:rPr lang="en-US" sz="2000" baseline="30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**</a:t>
                      </a:r>
                      <a:endParaRPr lang="en-CA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indent="5715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Mechanism allocative efficiency</a:t>
                      </a:r>
                      <a:endParaRPr lang="en-CA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42900" algn="dec"/>
                        </a:tabLst>
                      </a:pPr>
                      <a:r>
                        <a:rPr lang="en-US" sz="2000" b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CA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00050" algn="dec"/>
                        </a:tabLst>
                      </a:pPr>
                      <a:r>
                        <a:rPr lang="en-US" sz="2000" b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CA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00050" algn="dec"/>
                        </a:tabLst>
                      </a:pPr>
                      <a:r>
                        <a:rPr lang="en-US" sz="20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CA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indent="5715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 Social welfare (joint profit) </a:t>
                      </a:r>
                      <a:endParaRPr lang="en-CA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42900" algn="dec"/>
                        </a:tabLst>
                      </a:pPr>
                      <a:r>
                        <a:rPr lang="en-US" sz="20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38.7</a:t>
                      </a:r>
                      <a:endParaRPr lang="en-CA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00050" algn="dec"/>
                        </a:tabLst>
                      </a:pPr>
                      <a:r>
                        <a:rPr lang="en-US" sz="20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39.6</a:t>
                      </a:r>
                      <a:endParaRPr lang="en-CA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00050" algn="dec"/>
                        </a:tabLs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39.7</a:t>
                      </a:r>
                      <a:endParaRPr lang="en-CA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indent="5715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 Ratio %</a:t>
                      </a:r>
                      <a:endParaRPr lang="en-CA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42900" algn="dec"/>
                        </a:tabLst>
                      </a:pPr>
                      <a:r>
                        <a:rPr lang="en-US" sz="20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40</a:t>
                      </a:r>
                      <a:endParaRPr lang="en-CA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00050" algn="dec"/>
                        </a:tabLst>
                      </a:pPr>
                      <a:r>
                        <a:rPr lang="en-US" sz="20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40</a:t>
                      </a:r>
                      <a:endParaRPr lang="en-CA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00050" algn="dec"/>
                        </a:tabLs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40</a:t>
                      </a:r>
                      <a:endParaRPr lang="en-CA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97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Three mechanisms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356" y="1295399"/>
            <a:ext cx="7310043" cy="55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7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Observations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116" y="1628800"/>
            <a:ext cx="7157260" cy="4191000"/>
          </a:xfrm>
        </p:spPr>
        <p:txBody>
          <a:bodyPr/>
          <a:lstStyle/>
          <a:p>
            <a:pPr marL="541338" indent="-508000">
              <a:buFont typeface="Wingdings 2" panose="05020102010507070707" pitchFamily="18" charset="2"/>
              <a:buChar char="P"/>
            </a:pPr>
            <a:r>
              <a:rPr lang="en-CA" dirty="0" smtClean="0"/>
              <a:t>Auctions are best for the buyers and worst for the sellers</a:t>
            </a:r>
          </a:p>
          <a:p>
            <a:pPr marL="541338" indent="-508000">
              <a:buFont typeface="Wingdings 2" panose="05020102010507070707" pitchFamily="18" charset="2"/>
              <a:buChar char="P"/>
            </a:pPr>
            <a:r>
              <a:rPr lang="en-CA" dirty="0" smtClean="0"/>
              <a:t>Auctions outcomes are closer to the efficient frontier</a:t>
            </a:r>
          </a:p>
          <a:p>
            <a:pPr marL="541338" indent="-508000">
              <a:buFont typeface="Wingdings 2" panose="05020102010507070707" pitchFamily="18" charset="2"/>
              <a:buChar char="_"/>
            </a:pPr>
            <a:r>
              <a:rPr lang="en-CA" dirty="0" smtClean="0"/>
              <a:t>Auctions are inefficient mechanisms</a:t>
            </a:r>
          </a:p>
          <a:p>
            <a:pPr marL="541338" indent="-508000">
              <a:buFont typeface="Wingdings 2" panose="05020102010507070707" pitchFamily="18" charset="2"/>
              <a:buChar char="_"/>
            </a:pPr>
            <a:r>
              <a:rPr lang="en-CA" dirty="0" smtClean="0"/>
              <a:t>Verifiable negotiations are best for the sellers and worst for the buyers</a:t>
            </a:r>
          </a:p>
          <a:p>
            <a:pPr marL="541338" indent="-508000">
              <a:buFont typeface="Wingdings 2" panose="05020102010507070707" pitchFamily="18" charset="2"/>
              <a:buChar char="_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9017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6" y="533400"/>
            <a:ext cx="7013243" cy="762000"/>
          </a:xfrm>
        </p:spPr>
        <p:txBody>
          <a:bodyPr>
            <a:normAutofit/>
          </a:bodyPr>
          <a:lstStyle/>
          <a:p>
            <a:r>
              <a:rPr lang="en-CA" dirty="0" smtClean="0"/>
              <a:t>Auctions’ efficiency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116" y="1628800"/>
            <a:ext cx="7733324" cy="4752528"/>
          </a:xfrm>
        </p:spPr>
        <p:txBody>
          <a:bodyPr>
            <a:noAutofit/>
          </a:bodyPr>
          <a:lstStyle/>
          <a:p>
            <a:pPr marL="457200" indent="-457200"/>
            <a:r>
              <a:rPr lang="en-CA" dirty="0" smtClean="0"/>
              <a:t>Auctions are efficient mechanisms </a:t>
            </a:r>
            <a:r>
              <a:rPr lang="en-CA" i="1" dirty="0" smtClean="0"/>
              <a:t>if and only if </a:t>
            </a:r>
            <a:r>
              <a:rPr lang="en-CA" dirty="0" smtClean="0"/>
              <a:t>utilities are quasi-linear 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x­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CA" dirty="0" smtClean="0"/>
              <a:t>;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CA" dirty="0" smtClean="0"/>
              <a:t>)</a:t>
            </a:r>
            <a:r>
              <a:rPr lang="en-CA" dirty="0" smtClean="0">
                <a:sym typeface="Symbol" panose="05050102010706020507" pitchFamily="18" charset="2"/>
              </a:rPr>
              <a:t>(Kersten 2014)</a:t>
            </a:r>
            <a:br>
              <a:rPr lang="en-CA" dirty="0" smtClean="0">
                <a:sym typeface="Symbol" panose="05050102010706020507" pitchFamily="18" charset="2"/>
              </a:rPr>
            </a:br>
            <a:r>
              <a:rPr lang="en-CA" sz="2800" b="1" dirty="0" smtClean="0">
                <a:sym typeface="Symbol" panose="05050102010706020507" pitchFamily="18" charset="2"/>
              </a:rPr>
              <a:t></a:t>
            </a:r>
            <a:r>
              <a:rPr lang="en-CA" sz="2800" dirty="0" smtClean="0">
                <a:sym typeface="Symbol" panose="05050102010706020507" pitchFamily="18" charset="2"/>
              </a:rPr>
              <a:t> </a:t>
            </a:r>
            <a:r>
              <a:rPr lang="en-CA" sz="2800" dirty="0" smtClean="0"/>
              <a:t>efficient frontier is interval (-1)</a:t>
            </a:r>
          </a:p>
          <a:p>
            <a:pPr marL="457200" indent="-457200"/>
            <a:r>
              <a:rPr lang="en-CA" dirty="0" smtClean="0"/>
              <a:t>Auctions outcomes cannot be improved in terms of efficiency, </a:t>
            </a:r>
            <a:r>
              <a:rPr lang="en-CA" dirty="0" smtClean="0">
                <a:solidFill>
                  <a:schemeClr val="accent2">
                    <a:lumMod val="50000"/>
                  </a:schemeClr>
                </a:solidFill>
              </a:rPr>
              <a:t>but</a:t>
            </a:r>
            <a:r>
              <a:rPr lang="en-CA" dirty="0" smtClean="0"/>
              <a:t>:</a:t>
            </a:r>
          </a:p>
          <a:p>
            <a:pPr marL="628695" lvl="2" indent="-457200">
              <a:buAutoNum type="arabicPeriod"/>
            </a:pPr>
            <a:r>
              <a:rPr lang="en-CA" sz="2400" dirty="0" smtClean="0"/>
              <a:t>Negotiations can become efficient mechanisms, and</a:t>
            </a:r>
          </a:p>
          <a:p>
            <a:pPr marL="628695" lvl="2" indent="-457200">
              <a:buAutoNum type="arabicPeriod"/>
            </a:pPr>
            <a:r>
              <a:rPr lang="en-CA" sz="2400" dirty="0" smtClean="0"/>
              <a:t>Successful auctions can be followed by negotiations so that joint improvement are achieved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25153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Negotiations’ efficiency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116" y="1628800"/>
            <a:ext cx="7229267" cy="4191000"/>
          </a:xfrm>
        </p:spPr>
        <p:txBody>
          <a:bodyPr/>
          <a:lstStyle/>
          <a:p>
            <a:pPr marL="34299" indent="0">
              <a:buNone/>
            </a:pPr>
            <a:r>
              <a:rPr lang="en-CA" dirty="0" smtClean="0"/>
              <a:t>The old negotiation problem: how to search for integrative solutions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636912"/>
            <a:ext cx="5805892" cy="3720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3284984"/>
            <a:ext cx="1368152" cy="141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6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Winning bid improvement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275" y="2614639"/>
            <a:ext cx="5256584" cy="376668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6516798" cy="864096"/>
          </a:xfrm>
        </p:spPr>
        <p:txBody>
          <a:bodyPr/>
          <a:lstStyle/>
          <a:p>
            <a:pPr marL="34299" indent="0">
              <a:buNone/>
            </a:pPr>
            <a:r>
              <a:rPr lang="en-CA" dirty="0" smtClean="0"/>
              <a:t>Negotiations?</a:t>
            </a:r>
            <a:endParaRPr lang="en-CA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99592" y="1566216"/>
            <a:ext cx="6516798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5795" indent="-171496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5889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3085" indent="-1371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282" indent="-1371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23179" indent="-1028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926077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028974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31872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34769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9" indent="0">
              <a:buFont typeface="Arial" pitchFamily="34" charset="0"/>
              <a:buNone/>
            </a:pPr>
            <a:r>
              <a:rPr lang="en-CA" dirty="0" smtClean="0"/>
              <a:t>Auctions</a:t>
            </a:r>
            <a:endParaRPr lang="en-CA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03848" y="1484784"/>
            <a:ext cx="4896544" cy="1153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05795" indent="-171496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5889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3085" indent="-1371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282" indent="-1371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23179" indent="-1028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926077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028974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31872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34769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9" indent="0">
              <a:buNone/>
            </a:pPr>
            <a:r>
              <a:rPr lang="en-CA" dirty="0" smtClean="0"/>
              <a:t>Move from A to B: Seller’s utility increases 6 times more than Buyer’s utility decreases</a:t>
            </a:r>
            <a:endParaRPr lang="en-CA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648108"/>
            <a:ext cx="5184576" cy="409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1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Verifiable vs. non-verifiable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116" y="1628800"/>
            <a:ext cx="7589308" cy="4191000"/>
          </a:xfrm>
        </p:spPr>
        <p:txBody>
          <a:bodyPr/>
          <a:lstStyle/>
          <a:p>
            <a:r>
              <a:rPr lang="en-CA" sz="2400" dirty="0" smtClean="0"/>
              <a:t>Why are verifiable negotiations better for </a:t>
            </a:r>
            <a:r>
              <a:rPr lang="en-CA" sz="2400" dirty="0"/>
              <a:t>the sellers and </a:t>
            </a:r>
            <a:r>
              <a:rPr lang="en-CA" sz="2400" dirty="0" smtClean="0"/>
              <a:t>worse </a:t>
            </a:r>
            <a:r>
              <a:rPr lang="en-CA" sz="2400" dirty="0"/>
              <a:t>for the </a:t>
            </a:r>
            <a:r>
              <a:rPr lang="en-CA" sz="2400" dirty="0" smtClean="0"/>
              <a:t>buyers than non-verifiable negotiations?</a:t>
            </a:r>
            <a:endParaRPr lang="en-CA" sz="2400" dirty="0"/>
          </a:p>
          <a:p>
            <a:r>
              <a:rPr lang="en-CA" dirty="0" smtClean="0"/>
              <a:t>Social Exchange Theory</a:t>
            </a:r>
          </a:p>
          <a:p>
            <a:pPr lvl="1"/>
            <a:r>
              <a:rPr lang="en-CA" dirty="0" smtClean="0">
                <a:solidFill>
                  <a:srgbClr val="C00000"/>
                </a:solidFill>
              </a:rPr>
              <a:t>Reciprocity</a:t>
            </a:r>
            <a:r>
              <a:rPr lang="en-CA" dirty="0" smtClean="0"/>
              <a:t> (</a:t>
            </a:r>
            <a:r>
              <a:rPr lang="en-CA" dirty="0" smtClean="0"/>
              <a:t>Fehr et al. 2003; </a:t>
            </a:r>
            <a:r>
              <a:rPr lang="en-US" dirty="0" err="1"/>
              <a:t>Charness</a:t>
            </a:r>
            <a:r>
              <a:rPr lang="en-US" dirty="0"/>
              <a:t>, </a:t>
            </a:r>
            <a:r>
              <a:rPr lang="en-US" dirty="0" smtClean="0"/>
              <a:t>2002)</a:t>
            </a:r>
            <a:endParaRPr lang="en-CA" dirty="0" smtClean="0"/>
          </a:p>
          <a:p>
            <a:pPr lvl="1"/>
            <a:r>
              <a:rPr lang="en-CA" dirty="0" smtClean="0">
                <a:solidFill>
                  <a:srgbClr val="C00000"/>
                </a:solidFill>
              </a:rPr>
              <a:t>Aversion to </a:t>
            </a:r>
            <a:r>
              <a:rPr lang="en-CA" dirty="0">
                <a:solidFill>
                  <a:srgbClr val="C00000"/>
                </a:solidFill>
              </a:rPr>
              <a:t>inequity </a:t>
            </a:r>
            <a:r>
              <a:rPr lang="en-CA" dirty="0"/>
              <a:t>(Bolton, </a:t>
            </a:r>
            <a:r>
              <a:rPr lang="en-CA" dirty="0" smtClean="0"/>
              <a:t>2000; </a:t>
            </a:r>
            <a:r>
              <a:rPr lang="en-US" dirty="0" err="1"/>
              <a:t>Zafirovski</a:t>
            </a:r>
            <a:r>
              <a:rPr lang="en-US" dirty="0"/>
              <a:t>, </a:t>
            </a:r>
            <a:r>
              <a:rPr lang="en-US" dirty="0" smtClean="0"/>
              <a:t>2005)</a:t>
            </a:r>
          </a:p>
          <a:p>
            <a:r>
              <a:rPr lang="en-US" dirty="0" smtClean="0"/>
              <a:t>Observation of offers made by others causes the sellers’ withdrawal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0824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Verifiable negotiations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116" y="1628800"/>
            <a:ext cx="7589307" cy="4191000"/>
          </a:xfrm>
        </p:spPr>
        <p:txBody>
          <a:bodyPr>
            <a:normAutofit/>
          </a:bodyPr>
          <a:lstStyle/>
          <a:p>
            <a:r>
              <a:rPr lang="en-US" dirty="0"/>
              <a:t>Observation of offers made by others causes the sellers’ </a:t>
            </a:r>
            <a:r>
              <a:rPr lang="en-US" dirty="0" smtClean="0"/>
              <a:t>withdrawal from the process earlier than in non-verifiable negotiations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Sellers lower satisfaction indicates their early withdraw</a:t>
            </a:r>
            <a:endParaRPr lang="en-CA" dirty="0"/>
          </a:p>
          <a:p>
            <a:endParaRPr lang="en-CA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126008"/>
              </p:ext>
            </p:extLst>
          </p:nvPr>
        </p:nvGraphicFramePr>
        <p:xfrm>
          <a:off x="899592" y="3356992"/>
          <a:ext cx="7200801" cy="1097280"/>
        </p:xfrm>
        <a:graphic>
          <a:graphicData uri="http://schemas.openxmlformats.org/drawingml/2006/table">
            <a:tbl>
              <a:tblPr/>
              <a:tblGrid>
                <a:gridCol w="3521388"/>
                <a:gridCol w="1735196"/>
                <a:gridCol w="1944217"/>
              </a:tblGrid>
              <a:tr h="0">
                <a:tc>
                  <a:txBody>
                    <a:bodyPr/>
                    <a:lstStyle/>
                    <a:p>
                      <a:pPr indent="5715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Satisfaction with balance</a:t>
                      </a:r>
                      <a:endParaRPr lang="en-CA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00050" algn="dec"/>
                        </a:tabLs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Verifiable</a:t>
                      </a:r>
                      <a:endParaRPr lang="en-CA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00050" algn="dec"/>
                        </a:tabLs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Non-verifiable</a:t>
                      </a:r>
                      <a:endParaRPr lang="en-CA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5715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Sellers’ </a:t>
                      </a:r>
                      <a:r>
                        <a:rPr lang="en-US" sz="2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satisfaction</a:t>
                      </a:r>
                      <a:endParaRPr lang="en-CA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00050" algn="dec"/>
                        </a:tabLst>
                      </a:pPr>
                      <a:r>
                        <a:rPr lang="en-US" sz="2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1.08 </a:t>
                      </a:r>
                      <a:r>
                        <a:rPr lang="en-US" sz="24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*</a:t>
                      </a:r>
                      <a:endParaRPr lang="en-CA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00050" algn="dec"/>
                        </a:tabLst>
                      </a:pPr>
                      <a:r>
                        <a:rPr lang="en-US" sz="2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1.25 </a:t>
                      </a:r>
                      <a:r>
                        <a:rPr lang="en-US" sz="24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*</a:t>
                      </a:r>
                      <a:endParaRPr lang="en-CA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5715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Buyers’ </a:t>
                      </a:r>
                      <a:r>
                        <a:rPr lang="en-US" sz="2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satisfaction</a:t>
                      </a:r>
                      <a:endParaRPr lang="en-CA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00050" algn="dec"/>
                        </a:tabLst>
                      </a:pPr>
                      <a:r>
                        <a:rPr lang="en-US" sz="2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0.97 </a:t>
                      </a:r>
                      <a:r>
                        <a:rPr lang="en-US" sz="24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*</a:t>
                      </a:r>
                      <a:endParaRPr lang="en-CA" sz="24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00050" algn="dec"/>
                        </a:tabLst>
                      </a:pPr>
                      <a:r>
                        <a:rPr lang="en-US" sz="2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1.44 </a:t>
                      </a:r>
                      <a:r>
                        <a:rPr lang="en-US" sz="24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*</a:t>
                      </a:r>
                      <a:endParaRPr lang="en-CA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57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6" y="533400"/>
            <a:ext cx="7517300" cy="762000"/>
          </a:xfrm>
        </p:spPr>
        <p:txBody>
          <a:bodyPr>
            <a:normAutofit/>
          </a:bodyPr>
          <a:lstStyle/>
          <a:p>
            <a:r>
              <a:rPr lang="en-CA" dirty="0"/>
              <a:t>Behavioural </a:t>
            </a:r>
            <a:r>
              <a:rPr lang="en-CA" dirty="0" smtClean="0"/>
              <a:t>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Behavioral </a:t>
            </a:r>
            <a:r>
              <a:rPr lang="en-CA" sz="2400" dirty="0"/>
              <a:t>aspects related to the use </a:t>
            </a:r>
            <a:r>
              <a:rPr lang="en-CA" sz="2400" dirty="0" smtClean="0"/>
              <a:t>of OR</a:t>
            </a:r>
            <a:r>
              <a:rPr lang="en-CA" sz="2400" dirty="0"/>
              <a:t> </a:t>
            </a:r>
            <a:r>
              <a:rPr lang="en-CA" sz="2400" dirty="0" smtClean="0"/>
              <a:t>methods </a:t>
            </a:r>
            <a:r>
              <a:rPr lang="en-CA" sz="2400" dirty="0"/>
              <a:t>in modeling, problem solving </a:t>
            </a:r>
            <a:r>
              <a:rPr lang="en-CA" sz="2400" dirty="0" smtClean="0"/>
              <a:t>&amp; decision &amp; negotiation support (R. </a:t>
            </a:r>
            <a:r>
              <a:rPr lang="en-CA" sz="2400" dirty="0" err="1" smtClean="0"/>
              <a:t>Hämäläinen</a:t>
            </a:r>
            <a:r>
              <a:rPr lang="en-CA" sz="2400" dirty="0" smtClean="0"/>
              <a:t> 2014; </a:t>
            </a:r>
            <a:r>
              <a:rPr lang="it-IT" sz="2400" smtClean="0"/>
              <a:t>L.A. </a:t>
            </a:r>
            <a:r>
              <a:rPr lang="it-IT" sz="2400" dirty="0"/>
              <a:t>Franco, </a:t>
            </a:r>
            <a:r>
              <a:rPr lang="it-IT" sz="2400" dirty="0" smtClean="0"/>
              <a:t>E. Rouwette)</a:t>
            </a:r>
            <a:endParaRPr lang="en-C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356992"/>
            <a:ext cx="6344315" cy="276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3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116" y="1628800"/>
            <a:ext cx="6797219" cy="4191000"/>
          </a:xfrm>
        </p:spPr>
        <p:txBody>
          <a:bodyPr/>
          <a:lstStyle/>
          <a:p>
            <a:pPr marL="548649" indent="-514350">
              <a:buFont typeface="+mj-lt"/>
              <a:buAutoNum type="arabicPeriod"/>
            </a:pPr>
            <a:r>
              <a:rPr lang="en-CA" dirty="0" smtClean="0"/>
              <a:t>Mechanisms and context</a:t>
            </a:r>
          </a:p>
          <a:p>
            <a:pPr marL="548649" indent="-514350">
              <a:buFont typeface="+mj-lt"/>
              <a:buAutoNum type="arabicPeriod"/>
            </a:pPr>
            <a:r>
              <a:rPr lang="en-CA" dirty="0" smtClean="0"/>
              <a:t>Models, software, experiment</a:t>
            </a:r>
          </a:p>
          <a:p>
            <a:pPr marL="548649" indent="-514350">
              <a:buFont typeface="+mj-lt"/>
              <a:buAutoNum type="arabicPeriod"/>
            </a:pPr>
            <a:r>
              <a:rPr lang="en-CA" dirty="0" smtClean="0"/>
              <a:t>Efficiency: solution and mechanism</a:t>
            </a:r>
          </a:p>
          <a:p>
            <a:pPr marL="548649" indent="-514350">
              <a:buFont typeface="+mj-lt"/>
              <a:buAutoNum type="arabicPeriod"/>
            </a:pPr>
            <a:r>
              <a:rPr lang="en-CA" dirty="0" smtClean="0"/>
              <a:t>Improvements</a:t>
            </a:r>
          </a:p>
          <a:p>
            <a:pPr marL="548649" indent="-514350">
              <a:buFont typeface="+mj-lt"/>
              <a:buAutoNum type="arabicPeriod"/>
            </a:pPr>
            <a:r>
              <a:rPr lang="en-CA" dirty="0" smtClean="0"/>
              <a:t>Interpretations</a:t>
            </a:r>
          </a:p>
          <a:p>
            <a:pPr marL="548649" indent="-514350">
              <a:buFont typeface="+mj-lt"/>
              <a:buAutoNum type="arabicPeriod"/>
            </a:pPr>
            <a:endParaRPr lang="en-CA" dirty="0" smtClean="0"/>
          </a:p>
          <a:p>
            <a:pPr marL="548649" indent="-514350">
              <a:buFont typeface="+mj-lt"/>
              <a:buAutoNum type="arabicPeriod"/>
            </a:pPr>
            <a:endParaRPr lang="en-CA" dirty="0" smtClean="0"/>
          </a:p>
          <a:p>
            <a:pPr marL="548649" indent="-514350">
              <a:buFont typeface="+mj-lt"/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3765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35696" y="1916832"/>
            <a:ext cx="6516798" cy="1440160"/>
          </a:xfrm>
        </p:spPr>
        <p:txBody>
          <a:bodyPr>
            <a:normAutofit/>
          </a:bodyPr>
          <a:lstStyle/>
          <a:p>
            <a:r>
              <a:rPr lang="en-CA" sz="6000" dirty="0" smtClean="0"/>
              <a:t>Thank you!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4698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Auctions &amp; negotiations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Number of participants</a:t>
            </a:r>
          </a:p>
          <a:p>
            <a:pPr lvl="1"/>
            <a:r>
              <a:rPr lang="en-CA" dirty="0" smtClean="0"/>
              <a:t>1:1, </a:t>
            </a:r>
            <a:r>
              <a:rPr lang="en-CA" b="1" dirty="0" smtClean="0">
                <a:solidFill>
                  <a:schemeClr val="accent2">
                    <a:lumMod val="50000"/>
                  </a:schemeClr>
                </a:solidFill>
              </a:rPr>
              <a:t>1:</a:t>
            </a:r>
            <a:r>
              <a:rPr lang="en-CA" b="1" i="1" dirty="0" smtClean="0">
                <a:solidFill>
                  <a:schemeClr val="accent2">
                    <a:lumMod val="50000"/>
                  </a:schemeClr>
                </a:solidFill>
              </a:rPr>
              <a:t>n</a:t>
            </a:r>
            <a:r>
              <a:rPr lang="en-CA" dirty="0" smtClean="0"/>
              <a:t>; </a:t>
            </a:r>
            <a:r>
              <a:rPr lang="en-CA" i="1" dirty="0" smtClean="0"/>
              <a:t>n</a:t>
            </a:r>
            <a:r>
              <a:rPr lang="en-CA" dirty="0" smtClean="0"/>
              <a:t> vs. </a:t>
            </a:r>
            <a:r>
              <a:rPr lang="en-CA" b="1" dirty="0" smtClean="0">
                <a:solidFill>
                  <a:schemeClr val="accent2">
                    <a:lumMod val="50000"/>
                  </a:schemeClr>
                </a:solidFill>
              </a:rPr>
              <a:t>1:</a:t>
            </a:r>
            <a:r>
              <a:rPr lang="en-CA" b="1" i="1" dirty="0" smtClean="0">
                <a:solidFill>
                  <a:schemeClr val="accent2">
                    <a:lumMod val="50000"/>
                  </a:schemeClr>
                </a:solidFill>
              </a:rPr>
              <a:t>n</a:t>
            </a:r>
            <a:r>
              <a:rPr lang="en-CA" dirty="0" smtClean="0"/>
              <a:t>; </a:t>
            </a:r>
            <a:r>
              <a:rPr lang="en-CA" i="1" dirty="0" smtClean="0"/>
              <a:t>n</a:t>
            </a:r>
            <a:r>
              <a:rPr lang="en-CA" dirty="0" smtClean="0"/>
              <a:t>:</a:t>
            </a:r>
            <a:r>
              <a:rPr lang="en-CA" i="1" dirty="0" smtClean="0"/>
              <a:t>m</a:t>
            </a:r>
            <a:r>
              <a:rPr lang="en-CA" dirty="0" smtClean="0"/>
              <a:t>	</a:t>
            </a:r>
          </a:p>
          <a:p>
            <a:r>
              <a:rPr lang="en-CA" dirty="0" smtClean="0"/>
              <a:t>Behavior of participants</a:t>
            </a:r>
          </a:p>
          <a:p>
            <a:pPr lvl="1"/>
            <a:r>
              <a:rPr lang="en-CA" b="1" dirty="0" smtClean="0">
                <a:solidFill>
                  <a:schemeClr val="accent2">
                    <a:lumMod val="50000"/>
                  </a:schemeClr>
                </a:solidFill>
              </a:rPr>
              <a:t>All active </a:t>
            </a:r>
            <a:r>
              <a:rPr lang="en-CA" dirty="0" smtClean="0"/>
              <a:t>vs. </a:t>
            </a:r>
            <a:r>
              <a:rPr lang="en-CA" b="1" dirty="0" smtClean="0">
                <a:solidFill>
                  <a:schemeClr val="accent2">
                    <a:lumMod val="50000"/>
                  </a:schemeClr>
                </a:solidFill>
              </a:rPr>
              <a:t>Active/passive</a:t>
            </a:r>
          </a:p>
          <a:p>
            <a:r>
              <a:rPr lang="en-CA" dirty="0" smtClean="0"/>
              <a:t>Information format</a:t>
            </a:r>
          </a:p>
          <a:p>
            <a:pPr lvl="1"/>
            <a:r>
              <a:rPr lang="en-CA" dirty="0" smtClean="0"/>
              <a:t>Open vs. Structured</a:t>
            </a:r>
          </a:p>
          <a:p>
            <a:r>
              <a:rPr lang="en-CA" dirty="0" smtClean="0"/>
              <a:t>Information verifiability</a:t>
            </a:r>
          </a:p>
          <a:p>
            <a:pPr lvl="1"/>
            <a:r>
              <a:rPr lang="en-CA" dirty="0" smtClean="0">
                <a:solidFill>
                  <a:schemeClr val="accent2">
                    <a:lumMod val="50000"/>
                  </a:schemeClr>
                </a:solidFill>
              </a:rPr>
              <a:t>Non-verifiable</a:t>
            </a:r>
            <a:r>
              <a:rPr lang="en-CA" dirty="0" smtClean="0"/>
              <a:t> vs. </a:t>
            </a:r>
            <a:r>
              <a:rPr lang="en-CA" dirty="0" smtClean="0">
                <a:solidFill>
                  <a:schemeClr val="accent2">
                    <a:lumMod val="50000"/>
                  </a:schemeClr>
                </a:solidFill>
              </a:rPr>
              <a:t>Verifiable</a:t>
            </a:r>
          </a:p>
          <a:p>
            <a:pPr lvl="1"/>
            <a:endParaRPr lang="en-CA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5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Procurement</a:t>
            </a:r>
            <a:endParaRPr lang="en-US" sz="36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99116" y="1628800"/>
            <a:ext cx="7589308" cy="4680520"/>
          </a:xfrm>
        </p:spPr>
        <p:txBody>
          <a:bodyPr>
            <a:normAutofit/>
          </a:bodyPr>
          <a:lstStyle/>
          <a:p>
            <a:r>
              <a:rPr lang="en-US" dirty="0" smtClean="0"/>
              <a:t>Procurement: 70% of business expenses </a:t>
            </a:r>
          </a:p>
          <a:p>
            <a:r>
              <a:rPr lang="en-US" dirty="0"/>
              <a:t>Bothe reverse </a:t>
            </a:r>
            <a:r>
              <a:rPr lang="en-US" dirty="0" smtClean="0"/>
              <a:t>auctions </a:t>
            </a:r>
            <a:r>
              <a:rPr lang="en-US" dirty="0"/>
              <a:t>and </a:t>
            </a:r>
            <a:r>
              <a:rPr lang="en-US" dirty="0" smtClean="0"/>
              <a:t>negotiations are used</a:t>
            </a:r>
          </a:p>
          <a:p>
            <a:r>
              <a:rPr lang="en-US" dirty="0" smtClean="0"/>
              <a:t>Examples: </a:t>
            </a:r>
          </a:p>
          <a:p>
            <a:pPr lvl="1"/>
            <a:r>
              <a:rPr lang="en-US" dirty="0" smtClean="0"/>
              <a:t>Purchase of insurance provider; Road</a:t>
            </a:r>
            <a:r>
              <a:rPr lang="en-US" dirty="0"/>
              <a:t> </a:t>
            </a:r>
            <a:r>
              <a:rPr lang="en-US" dirty="0" smtClean="0"/>
              <a:t>&amp; facilities construction; Logistics, maintenance services</a:t>
            </a:r>
          </a:p>
          <a:p>
            <a:r>
              <a:rPr lang="en-US" dirty="0" smtClean="0"/>
              <a:t>Often multi-attribute</a:t>
            </a:r>
          </a:p>
          <a:p>
            <a:pPr lvl="1"/>
            <a:r>
              <a:rPr lang="en-US" dirty="0" smtClean="0"/>
              <a:t>In addition to price also quality, delivery, warranty, additional features, discounts, etc.</a:t>
            </a:r>
          </a:p>
          <a:p>
            <a:pPr lvl="1"/>
            <a:r>
              <a:rPr lang="en-US" dirty="0" smtClean="0"/>
              <a:t>EU directives; US policies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Literature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116" y="1628800"/>
            <a:ext cx="8093364" cy="4896544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Theory</a:t>
            </a:r>
          </a:p>
          <a:p>
            <a:pPr lvl="1"/>
            <a:r>
              <a:rPr lang="en-CA" dirty="0" smtClean="0"/>
              <a:t>Bid-takers </a:t>
            </a:r>
            <a:r>
              <a:rPr lang="en-CA" dirty="0"/>
              <a:t>should </a:t>
            </a:r>
            <a:r>
              <a:rPr lang="en-CA" dirty="0" smtClean="0"/>
              <a:t>use </a:t>
            </a:r>
            <a:r>
              <a:rPr lang="en-CA" dirty="0"/>
              <a:t>auctions (</a:t>
            </a:r>
            <a:r>
              <a:rPr lang="en-CA" dirty="0" smtClean="0"/>
              <a:t>Bulow &amp; Klemperer 1996)</a:t>
            </a:r>
            <a:endParaRPr lang="en-CA" dirty="0"/>
          </a:p>
          <a:p>
            <a:r>
              <a:rPr lang="en-CA" dirty="0" smtClean="0"/>
              <a:t>Field studies</a:t>
            </a:r>
          </a:p>
          <a:p>
            <a:pPr lvl="1"/>
            <a:r>
              <a:rPr lang="en-CA" dirty="0" smtClean="0"/>
              <a:t>Different mechanisms for different situations (</a:t>
            </a:r>
            <a:r>
              <a:rPr lang="en-CA" dirty="0" err="1" smtClean="0"/>
              <a:t>Bajari</a:t>
            </a:r>
            <a:r>
              <a:rPr lang="en-CA" dirty="0"/>
              <a:t> </a:t>
            </a:r>
            <a:r>
              <a:rPr lang="en-CA" dirty="0" smtClean="0"/>
              <a:t>et al. 2004; Chong et al. 2014)</a:t>
            </a:r>
          </a:p>
          <a:p>
            <a:pPr lvl="1"/>
            <a:r>
              <a:rPr lang="en-CA" dirty="0" smtClean="0"/>
              <a:t>Auctions lower procurement price (</a:t>
            </a:r>
            <a:r>
              <a:rPr lang="en-CA" dirty="0" err="1" smtClean="0"/>
              <a:t>Lalive</a:t>
            </a:r>
            <a:r>
              <a:rPr lang="en-CA" dirty="0" smtClean="0"/>
              <a:t> et al. 2012)</a:t>
            </a:r>
          </a:p>
          <a:p>
            <a:r>
              <a:rPr lang="en-CA" dirty="0" smtClean="0"/>
              <a:t>Experiments</a:t>
            </a:r>
          </a:p>
          <a:p>
            <a:pPr lvl="1"/>
            <a:r>
              <a:rPr lang="en-US" dirty="0" smtClean="0"/>
              <a:t>Multi-bilateral negotiations and auctions result in the same price value (Thomas &amp; Wilson 2002)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V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erifiable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multi-bilateral </a:t>
            </a:r>
            <a:r>
              <a:rPr lang="en-US" dirty="0"/>
              <a:t>negotiations </a:t>
            </a:r>
            <a:r>
              <a:rPr lang="en-US" dirty="0" smtClean="0"/>
              <a:t>result in lower prices </a:t>
            </a:r>
            <a:r>
              <a:rPr lang="en-US" dirty="0"/>
              <a:t>than </a:t>
            </a:r>
            <a:r>
              <a:rPr lang="en-US" dirty="0" smtClean="0"/>
              <a:t>the </a:t>
            </a:r>
            <a:r>
              <a:rPr lang="en-US" dirty="0" err="1"/>
              <a:t>Vickerey</a:t>
            </a:r>
            <a:r>
              <a:rPr lang="en-US" dirty="0"/>
              <a:t> auctions. </a:t>
            </a:r>
            <a:r>
              <a:rPr lang="en-US" dirty="0" smtClean="0"/>
              <a:t>Both </a:t>
            </a:r>
            <a:r>
              <a:rPr lang="en-US" dirty="0"/>
              <a:t>mechanisms </a:t>
            </a:r>
            <a:r>
              <a:rPr lang="en-US" dirty="0" smtClean="0"/>
              <a:t>result in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efficient prices </a:t>
            </a:r>
            <a:r>
              <a:rPr lang="en-US" dirty="0" smtClean="0"/>
              <a:t>(</a:t>
            </a:r>
            <a:r>
              <a:rPr lang="en-US" dirty="0"/>
              <a:t>Thomas &amp; Wilson </a:t>
            </a:r>
            <a:r>
              <a:rPr lang="en-US" dirty="0" smtClean="0"/>
              <a:t>2005)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114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Literature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116" y="1628800"/>
            <a:ext cx="7445292" cy="4536504"/>
          </a:xfrm>
        </p:spPr>
        <p:txBody>
          <a:bodyPr>
            <a:normAutofit/>
          </a:bodyPr>
          <a:lstStyle/>
          <a:p>
            <a:r>
              <a:rPr lang="en-CA" dirty="0" smtClean="0"/>
              <a:t>Field studies</a:t>
            </a:r>
          </a:p>
          <a:p>
            <a:pPr lvl="1"/>
            <a:r>
              <a:rPr lang="en-US" dirty="0" smtClean="0"/>
              <a:t>Multi-attribute auctions were implemented but terminated after a few years (</a:t>
            </a:r>
            <a:r>
              <a:rPr lang="en-US" dirty="0"/>
              <a:t>Bichler et al., </a:t>
            </a:r>
            <a:r>
              <a:rPr lang="en-US" dirty="0" smtClean="0"/>
              <a:t>2006; Gupta et al. 2012</a:t>
            </a:r>
            <a:r>
              <a:rPr lang="en-CA" dirty="0"/>
              <a:t>)</a:t>
            </a:r>
            <a:endParaRPr lang="en-CA" dirty="0" smtClean="0"/>
          </a:p>
          <a:p>
            <a:pPr lvl="1"/>
            <a:r>
              <a:rPr lang="en-CA" dirty="0" smtClean="0"/>
              <a:t>Two-attribute procurement auctions would save </a:t>
            </a:r>
            <a:r>
              <a:rPr lang="en-US" dirty="0" smtClean="0"/>
              <a:t>20</a:t>
            </a:r>
            <a:r>
              <a:rPr lang="en-US" dirty="0"/>
              <a:t>% of the </a:t>
            </a:r>
            <a:r>
              <a:rPr lang="en-US" dirty="0" smtClean="0"/>
              <a:t>contracts’ </a:t>
            </a:r>
            <a:r>
              <a:rPr lang="en-US" dirty="0"/>
              <a:t>value</a:t>
            </a:r>
            <a:r>
              <a:rPr lang="en-US" dirty="0" smtClean="0"/>
              <a:t> </a:t>
            </a:r>
            <a:r>
              <a:rPr lang="en-US" dirty="0"/>
              <a:t>without increasing contractor cost</a:t>
            </a:r>
            <a:r>
              <a:rPr lang="en-CA" dirty="0"/>
              <a:t> (Lewis and </a:t>
            </a:r>
            <a:r>
              <a:rPr lang="en-CA" dirty="0" err="1"/>
              <a:t>Bajari</a:t>
            </a:r>
            <a:r>
              <a:rPr lang="en-CA" dirty="0"/>
              <a:t> </a:t>
            </a:r>
            <a:r>
              <a:rPr lang="en-CA" dirty="0" smtClean="0"/>
              <a:t>2011)</a:t>
            </a:r>
          </a:p>
          <a:p>
            <a:r>
              <a:rPr lang="en-CA" dirty="0" smtClean="0"/>
              <a:t>Experiments</a:t>
            </a:r>
          </a:p>
          <a:p>
            <a:pPr lvl="1"/>
            <a:r>
              <a:rPr lang="en-US" dirty="0" smtClean="0"/>
              <a:t>Multi-attribute </a:t>
            </a:r>
            <a:r>
              <a:rPr lang="en-US" dirty="0"/>
              <a:t>auctions </a:t>
            </a:r>
            <a:r>
              <a:rPr lang="en-US" dirty="0" smtClean="0"/>
              <a:t>are better for the buyers than multi-bilateral negotiations (</a:t>
            </a:r>
            <a:r>
              <a:rPr lang="en-CA" dirty="0" err="1" smtClean="0"/>
              <a:t>Bellantuono</a:t>
            </a:r>
            <a:r>
              <a:rPr lang="en-CA" dirty="0" smtClean="0"/>
              <a:t> et al. 2012; Kersten et al. 2013) </a:t>
            </a:r>
          </a:p>
        </p:txBody>
      </p:sp>
    </p:spTree>
    <p:extLst>
      <p:ext uri="{BB962C8B-B14F-4D97-AF65-F5344CB8AC3E}">
        <p14:creationId xmlns:p14="http://schemas.microsoft.com/office/powerpoint/2010/main" val="129914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This study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116" y="1628800"/>
            <a:ext cx="7157259" cy="4392488"/>
          </a:xfrm>
        </p:spPr>
        <p:txBody>
          <a:bodyPr>
            <a:normAutofit/>
          </a:bodyPr>
          <a:lstStyle/>
          <a:p>
            <a:r>
              <a:rPr lang="en-CA" dirty="0"/>
              <a:t>Three mechanisms</a:t>
            </a:r>
          </a:p>
          <a:p>
            <a:pPr marL="788743" lvl="1" indent="-514350">
              <a:buFont typeface="+mj-lt"/>
              <a:buAutoNum type="arabicPeriod"/>
            </a:pPr>
            <a:r>
              <a:rPr lang="en-CA" dirty="0" smtClean="0"/>
              <a:t>Multi-attribute reverse auctions</a:t>
            </a:r>
          </a:p>
          <a:p>
            <a:pPr marL="788743" lvl="1" indent="-514350">
              <a:buFont typeface="+mj-lt"/>
              <a:buAutoNum type="arabicPeriod"/>
            </a:pPr>
            <a:r>
              <a:rPr lang="en-CA" dirty="0" smtClean="0"/>
              <a:t>Multi-bilateral non-verifiable negotiations</a:t>
            </a:r>
          </a:p>
          <a:p>
            <a:pPr marL="788743" lvl="1" indent="-514350">
              <a:buFont typeface="+mj-lt"/>
              <a:buAutoNum type="arabicPeriod"/>
            </a:pPr>
            <a:r>
              <a:rPr lang="en-CA" dirty="0" smtClean="0"/>
              <a:t>Multi-bilateral verifiable negotiations</a:t>
            </a:r>
          </a:p>
          <a:p>
            <a:pPr marL="34299" indent="0">
              <a:buNone/>
            </a:pPr>
            <a:endParaRPr lang="en-CA" dirty="0" smtClean="0"/>
          </a:p>
          <a:p>
            <a:pPr marL="34299" indent="0">
              <a:buNone/>
            </a:pPr>
            <a:r>
              <a:rPr lang="en-CA" dirty="0" smtClean="0"/>
              <a:t>What are the differences between these mechanisms? </a:t>
            </a:r>
          </a:p>
          <a:p>
            <a:pPr lvl="1"/>
            <a:r>
              <a:rPr lang="en-CA" i="1" dirty="0" smtClean="0"/>
              <a:t>The buyer can convert verifiable negotiations to auction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167846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Software and tools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116" y="1628800"/>
            <a:ext cx="7157259" cy="4608512"/>
          </a:xfrm>
        </p:spPr>
        <p:txBody>
          <a:bodyPr/>
          <a:lstStyle/>
          <a:p>
            <a:r>
              <a:rPr lang="en-CA" dirty="0" smtClean="0"/>
              <a:t>Three web-based systems developed in the Invite platform</a:t>
            </a:r>
          </a:p>
          <a:p>
            <a:r>
              <a:rPr lang="en-CA" dirty="0" smtClean="0"/>
              <a:t>Support</a:t>
            </a:r>
          </a:p>
          <a:p>
            <a:pPr lvl="1"/>
            <a:r>
              <a:rPr lang="en-CA" dirty="0" smtClean="0"/>
              <a:t>Automatic notification</a:t>
            </a:r>
          </a:p>
          <a:p>
            <a:pPr lvl="1"/>
            <a:r>
              <a:rPr lang="en-CA" dirty="0" smtClean="0"/>
              <a:t>Utility construction</a:t>
            </a:r>
          </a:p>
          <a:p>
            <a:pPr lvl="1"/>
            <a:r>
              <a:rPr lang="en-CA" dirty="0" smtClean="0"/>
              <a:t>Offer and bid generation</a:t>
            </a:r>
          </a:p>
          <a:p>
            <a:pPr lvl="1"/>
            <a:r>
              <a:rPr lang="en-CA" dirty="0" smtClean="0"/>
              <a:t>Visualization</a:t>
            </a:r>
          </a:p>
          <a:p>
            <a:pPr lvl="1"/>
            <a:endParaRPr lang="en-CA" dirty="0" smtClean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8420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Verifiable negotiations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t="5814" b="6038"/>
          <a:stretch/>
        </p:blipFill>
        <p:spPr bwMode="auto">
          <a:xfrm>
            <a:off x="251520" y="1294264"/>
            <a:ext cx="8640960" cy="54764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0072" y="3995772"/>
            <a:ext cx="2391809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accent2">
                    <a:lumMod val="50000"/>
                  </a:schemeClr>
                </a:solidFill>
              </a:rPr>
              <a:t>Best offer on the table</a:t>
            </a:r>
            <a:endParaRPr lang="en-C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0800000">
            <a:off x="4860032" y="4032483"/>
            <a:ext cx="360040" cy="260613"/>
          </a:xfrm>
          <a:prstGeom prst="rightArrow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316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otx" id="{5A0E5E15-1A4D-48F8-915A-ECBAE96B433C}" vid="{0CE76FAF-F4DC-4EB9-93C7-E7EA3D967B0F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D0870B-5333-4B89-B14A-85A8EA464D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14 Template</Template>
  <TotalTime>0</TotalTime>
  <Words>728</Words>
  <Application>Microsoft Office PowerPoint</Application>
  <PresentationFormat>On-screen Show (4:3)</PresentationFormat>
  <Paragraphs>166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Franklin Gothic Medium</vt:lpstr>
      <vt:lpstr>Symbol</vt:lpstr>
      <vt:lpstr>Times New Roman</vt:lpstr>
      <vt:lpstr>Wingdings 2</vt:lpstr>
      <vt:lpstr>Business Contrast 16x9</vt:lpstr>
      <vt:lpstr>Auctions,  Negotiations, and Reciprocity</vt:lpstr>
      <vt:lpstr>PowerPoint Presentation</vt:lpstr>
      <vt:lpstr>Auctions &amp; negotiations</vt:lpstr>
      <vt:lpstr>Procurement</vt:lpstr>
      <vt:lpstr>Literature</vt:lpstr>
      <vt:lpstr>Literature </vt:lpstr>
      <vt:lpstr>This study</vt:lpstr>
      <vt:lpstr>Software and tools</vt:lpstr>
      <vt:lpstr>Verifiable negotiations</vt:lpstr>
      <vt:lpstr>Experiment</vt:lpstr>
      <vt:lpstr>Results: Outcomes</vt:lpstr>
      <vt:lpstr>Three mechanisms</vt:lpstr>
      <vt:lpstr>Observations</vt:lpstr>
      <vt:lpstr>Auctions’ efficiency</vt:lpstr>
      <vt:lpstr>Negotiations’ efficiency </vt:lpstr>
      <vt:lpstr>Winning bid improvement</vt:lpstr>
      <vt:lpstr>Verifiable vs. non-verifiable</vt:lpstr>
      <vt:lpstr>Verifiable negotiations</vt:lpstr>
      <vt:lpstr>Behavioural OR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2014-05-25T16:03:11Z</dcterms:created>
  <dcterms:modified xsi:type="dcterms:W3CDTF">2014-07-15T06:52:32Z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